
<file path=[Content_Types].xml><?xml version="1.0" encoding="utf-8"?>
<Types xmlns="http://schemas.openxmlformats.org/package/2006/content-types">
  <Default Extension="fntdata" ContentType="application/x-fontdata"/>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79" autoAdjust="0"/>
    <p:restoredTop sz="73146" autoAdjust="0"/>
  </p:normalViewPr>
  <p:slideViewPr>
    <p:cSldViewPr>
      <p:cViewPr varScale="1">
        <p:scale>
          <a:sx n="35" d="100"/>
          <a:sy n="35" d="100"/>
        </p:scale>
        <p:origin x="81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24"/>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02.01.2023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Hello everyone and welcome to today’s presentation on the results of the Data Analytics task. My name is Victoria J. Abdulkadir.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conclusion,</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 have been able to discover the top 5 most popular categories.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 have also spotted the categories that have the potential of attracting more audience engagement and suggested working with experts in those field to deliver authentic contents.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accenture</a:t>
            </a:r>
            <a:r>
              <a:rPr lang="en-US" sz="1800" dirty="0">
                <a:effectLst/>
                <a:latin typeface="Calibri" panose="020F0502020204030204" pitchFamily="34" charset="0"/>
                <a:ea typeface="Calibri" panose="020F0502020204030204" pitchFamily="34" charset="0"/>
                <a:cs typeface="Times New Roman" panose="02020603050405020304" pitchFamily="18" charset="0"/>
              </a:rPr>
              <a:t> are ready to work with your organization after this task to bring more insights and life to your data.</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Thank you for listening. At this point, you can please ask questions for further clarifications.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today's agenda, the following will be covered:</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1.  A recap of the project to understand the business problem we are facing, and the specific exigencies.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2. An overview of the unique problem of social buzz and how we in the Data Analytics team, have examined the issue to discover the reasons behind those difficulties.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3. An introduction of the analytics team that worked on this task.</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4. The various processes used to carry out this task.</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5. The insights derived after these series of procedures.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begin, I would like to give a recap of the project.</a:t>
            </a:r>
          </a:p>
          <a:p>
            <a:pPr lvl="0"/>
            <a:endParaRPr lang="en-US" dirty="0"/>
          </a:p>
          <a:p>
            <a:pPr lvl="0"/>
            <a:r>
              <a:rPr lang="en-US" dirty="0"/>
              <a:t>We, at Accenture started a 3-month consultation with Social Buzz with the aim of focusing on 3 main tasks (list the tasks) which are all a superset to your present business challenges. </a:t>
            </a:r>
          </a:p>
          <a:p>
            <a:pPr lvl="0"/>
            <a:endParaRPr lang="en-US" dirty="0"/>
          </a:p>
          <a:p>
            <a:pPr lvl="0"/>
            <a:r>
              <a:rPr lang="en-US" dirty="0"/>
              <a:t>Social Buzz has bloomed tremendously over the years and has gained popularity and recognition amongst its users globally. Our job here at Accenture is to steer you through this process to ensure you get it right once and for all.</a:t>
            </a:r>
          </a:p>
          <a:p>
            <a:pPr lvl="0"/>
            <a:endParaRPr lang="en-US" dirty="0"/>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You gave us a background on how much data you've been creating:</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You told us that your platform receives over 100000 posts per day which amounts to 36 500 000 posts every year, of which, this is a whole lot. And you know what? These are all unstructured data making that is very hard to make sense of.</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Clearly, this a very challenging problem.</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With this knowledge, we need to start focusing on what contents are popular, take advantage of their popularity and give the audience an unforgettable, pleasant experience that is worth their time.</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is achievable.</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That is why our team have taken up the challenge to help you discover the potentials that all your contents have.</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Speaking of teams, I would like to introduce our data analytics team to you.</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Here at Accenture, we have different teams handling various aspects of this project, but we have 3 people in my team who worked on this task.</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 have, Andrew Fleming, the Chief Technical Architect who helped to create and maintain high quality data for this analysis.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Also, Marcus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Rompton</a:t>
            </a:r>
            <a:r>
              <a:rPr lang="en-US" sz="1800" dirty="0">
                <a:effectLst/>
                <a:latin typeface="Calibri" panose="020F0502020204030204" pitchFamily="34" charset="0"/>
                <a:ea typeface="Calibri" panose="020F0502020204030204" pitchFamily="34" charset="0"/>
                <a:cs typeface="Times New Roman" panose="02020603050405020304" pitchFamily="18" charset="0"/>
              </a:rPr>
              <a:t>, a senior data expert who with his years of experience and great skills developed the systems and processes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forthis</a:t>
            </a:r>
            <a:r>
              <a:rPr lang="en-US" sz="1800" dirty="0">
                <a:effectLst/>
                <a:latin typeface="Calibri" panose="020F0502020204030204" pitchFamily="34" charset="0"/>
                <a:ea typeface="Calibri" panose="020F0502020204030204" pitchFamily="34" charset="0"/>
                <a:cs typeface="Times New Roman" panose="02020603050405020304" pitchFamily="18" charset="0"/>
              </a:rPr>
              <a:t> analysis. He also provided engineering services for this project.</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finally, myself, Victoria J. Abdulkadir, who was sole responsibility was to collect, review, and analyze the data in this project to identify key insights.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 tackled the problem in 5 steps: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1. Data understanding – This was a crucial step in this process because we needed to make sense of the raw data and identify those needed for this task.</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2. Data cleaning - after understanding your business data, we corrected errors found in them by formatting and performing other functions to keep only the relevant data needed for the analysis.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3. After cleaning the raw data, we needed to model this data into a dataset by connecting  the data points and structures that can precisely answer the business questions.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4. Data Analysis – We explored the cleaned and modeled data to answer the original business problem. We generated visualizations from the cleaned dataset, which helped explain the analysis..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5. The analysis led to our uncovering insights which we used to make recommendations for your business.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the insights we discovered from your data, we found that you had a total of 16 unique categories of posts across your sample dataset. </a:t>
            </a:r>
          </a:p>
          <a:p>
            <a:pPr lvl="0"/>
            <a:endParaRPr lang="en-US" dirty="0"/>
          </a:p>
          <a:p>
            <a:pPr lvl="0"/>
            <a:r>
              <a:rPr lang="en-US" dirty="0"/>
              <a:t>Also, there was 1897 posts from just the “animals” category alone! You must have so many animal lovers on your platform.</a:t>
            </a:r>
          </a:p>
          <a:p>
            <a:pPr lvl="0"/>
            <a:endParaRPr lang="en-US" dirty="0"/>
          </a:p>
          <a:p>
            <a:pPr lvl="0"/>
            <a:r>
              <a:rPr lang="en-US" dirty="0"/>
              <a:t>And also the most common month for users to post within was in may 2021, the audience were actively posting or reacting to contents about animals during this period</a:t>
            </a:r>
          </a:p>
          <a:p>
            <a:pPr lvl="0"/>
            <a:endParaRPr lang="en-US" dirty="0"/>
          </a:p>
          <a:p>
            <a:pPr lvl="0"/>
            <a:r>
              <a:rPr lang="en-US" dirty="0"/>
              <a:t>But we wanted to find out the top 5 most popular categories of posts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From the chart drawn from our analysis, you can see that the top 5 most popular categories of posts were animals, science, healthy eating, technology, and food in descending order.</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Posts on animals had an aggregate popularity score of over 74000. This means that the platform has a lot of animal lovers or pet owners. Healthy eating and food being among the top 5 shows that people really care about what they eat and how it affects their health. They want to adjust their eating habits. Science and technology being in the top 5 also shows that there is increasing awareness of the impact of science and technology in their lives and environment. They also want to know the next new thing in those areas.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Additionally, from this pie chart you can see that the numbers from the previous chart have been converted to percentages. We did that to understand the differences between each of the categories and discovered that they do not deviate a lot.</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difference between the 1st most popular and the 5th most popular is 2.4%. The other categories in between the 1st most popular and the 5th have differences of 0.5% and slightly less.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shows that the science, healthy eating, and technology categories have about equal audience popularity.</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7.xml"/><Relationship Id="rId7" Type="http://schemas.openxmlformats.org/officeDocument/2006/relationships/image" Target="../media/image22.jpe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5.png"/><Relationship Id="rId4" Type="http://schemas.openxmlformats.org/officeDocument/2006/relationships/notesSlide" Target="../notesSlides/notesSlide10.xml"/><Relationship Id="rId9" Type="http://schemas.openxmlformats.org/officeDocument/2006/relationships/image" Target="../media/image9.svg"/></Relationships>
</file>

<file path=ppt/slides/_rels/slide11.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notesSlide" Target="../notesSlides/notesSlide11.xml"/><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slideLayout" Target="../slideLayouts/slideLayout7.xml"/><Relationship Id="rId7" Type="http://schemas.openxmlformats.org/officeDocument/2006/relationships/image" Target="../media/image8.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notesSlide" Target="../notesSlides/notesSlide2.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slideLayout" Target="../slideLayouts/slideLayout7.xml"/><Relationship Id="rId7" Type="http://schemas.openxmlformats.org/officeDocument/2006/relationships/image" Target="../media/image10.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3.xm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slideLayout" Target="../slideLayouts/slideLayout7.xml"/><Relationship Id="rId7" Type="http://schemas.openxmlformats.org/officeDocument/2006/relationships/image" Target="../media/image1.png"/><Relationship Id="rId12" Type="http://schemas.openxmlformats.org/officeDocument/2006/relationships/image" Target="../media/image5.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svg"/><Relationship Id="rId11" Type="http://schemas.openxmlformats.org/officeDocument/2006/relationships/image" Target="../media/image14.jpeg"/><Relationship Id="rId5" Type="http://schemas.openxmlformats.org/officeDocument/2006/relationships/image" Target="../media/image6.png"/><Relationship Id="rId10" Type="http://schemas.openxmlformats.org/officeDocument/2006/relationships/image" Target="../media/image13.svg"/><Relationship Id="rId4" Type="http://schemas.openxmlformats.org/officeDocument/2006/relationships/notesSlide" Target="../notesSlides/notesSlide4.xml"/><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slideLayout" Target="../slideLayouts/slideLayout7.xml"/><Relationship Id="rId7" Type="http://schemas.openxmlformats.org/officeDocument/2006/relationships/image" Target="../media/image15.jp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notesSlide" Target="../notesSlides/notesSlide5.xml"/><Relationship Id="rId9" Type="http://schemas.openxmlformats.org/officeDocument/2006/relationships/image" Target="../media/image17.jpg"/></Relationships>
</file>

<file path=ppt/slides/_rels/slide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6.xml"/><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slideLayout" Target="../slideLayouts/slideLayout7.xml"/><Relationship Id="rId7" Type="http://schemas.openxmlformats.org/officeDocument/2006/relationships/image" Target="../media/image8.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notesSlide" Target="../notesSlides/notesSlide7.xml"/><Relationship Id="rId9"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20.png"/><Relationship Id="rId4" Type="http://schemas.openxmlformats.org/officeDocument/2006/relationships/notesSlide" Target="../notesSlides/notesSlide8.xml"/><Relationship Id="rId9"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21.png"/><Relationship Id="rId4" Type="http://schemas.openxmlformats.org/officeDocument/2006/relationships/notesSlide" Target="../notesSlides/notesSlide9.xml"/><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7639"/>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Data Analysis</a:t>
            </a:r>
          </a:p>
        </p:txBody>
      </p:sp>
      <p:pic>
        <p:nvPicPr>
          <p:cNvPr id="27" name="Audio 26">
            <a:hlinkClick r:id="" action="ppaction://media"/>
            <a:extLst>
              <a:ext uri="{FF2B5EF4-FFF2-40B4-BE49-F238E27FC236}">
                <a16:creationId xmlns:a16="http://schemas.microsoft.com/office/drawing/2014/main" id="{E18745D7-DA9F-476D-BD7B-5ED7FA3FEA9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814"/>
    </mc:Choice>
    <mc:Fallback xmlns="">
      <p:transition spd="slow" advTm="38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7"/>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TextBox 16">
            <a:extLst>
              <a:ext uri="{FF2B5EF4-FFF2-40B4-BE49-F238E27FC236}">
                <a16:creationId xmlns:a16="http://schemas.microsoft.com/office/drawing/2014/main" id="{D8BF6537-EEC6-47ED-AC7F-40F8321CD775}"/>
              </a:ext>
            </a:extLst>
          </p:cNvPr>
          <p:cNvSpPr txBox="1"/>
          <p:nvPr/>
        </p:nvSpPr>
        <p:spPr>
          <a:xfrm>
            <a:off x="11353800" y="1580430"/>
            <a:ext cx="5905500" cy="7109639"/>
          </a:xfrm>
          <a:prstGeom prst="rect">
            <a:avLst/>
          </a:prstGeom>
          <a:noFill/>
        </p:spPr>
        <p:txBody>
          <a:bodyPr wrap="square" rtlCol="0">
            <a:spAutoFit/>
          </a:bodyPr>
          <a:lstStyle/>
          <a:p>
            <a:r>
              <a:rPr lang="en-US" sz="2400" dirty="0"/>
              <a:t>In conclusion:</a:t>
            </a:r>
          </a:p>
          <a:p>
            <a:endParaRPr lang="en-US" sz="2400" dirty="0"/>
          </a:p>
          <a:p>
            <a:r>
              <a:rPr lang="en-US" sz="2400" dirty="0"/>
              <a:t>We can see that posts about animals usually have more positive reactions, this shows that most of the people easily relate with such posts.</a:t>
            </a:r>
          </a:p>
          <a:p>
            <a:endParaRPr lang="en-US" sz="2400" dirty="0"/>
          </a:p>
          <a:p>
            <a:r>
              <a:rPr lang="en-US" sz="2400" dirty="0"/>
              <a:t>Other categories that have the potential of experiencing a massive boost in  audience engagement are “healthy eating”, “Science”, and “Technology”. You can leverage on followers’ interests by working with experts in those fields to bring originality to the contents.</a:t>
            </a:r>
          </a:p>
          <a:p>
            <a:endParaRPr lang="en-US" sz="2400" dirty="0"/>
          </a:p>
          <a:p>
            <a:r>
              <a:rPr lang="en-US" sz="2400" dirty="0"/>
              <a:t>Accenture is ready to work with you throughout this phase and in the future to ensure that analysis and insights to your data are given instantaneously.</a:t>
            </a:r>
          </a:p>
        </p:txBody>
      </p:sp>
      <p:pic>
        <p:nvPicPr>
          <p:cNvPr id="18" name="Audio 17">
            <a:hlinkClick r:id="" action="ppaction://media"/>
            <a:extLst>
              <a:ext uri="{FF2B5EF4-FFF2-40B4-BE49-F238E27FC236}">
                <a16:creationId xmlns:a16="http://schemas.microsoft.com/office/drawing/2014/main" id="{B6FC36F1-BA58-4B10-A30B-736A146EBD2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591"/>
    </mc:Choice>
    <mc:Fallback xmlns="">
      <p:transition spd="slow" advTm="45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2891870" cy="2689439"/>
            </a:xfrm>
            <a:prstGeom prst="rect">
              <a:avLst/>
            </a:prstGeom>
          </p:spPr>
        </p:pic>
      </p:grpSp>
      <p:pic>
        <p:nvPicPr>
          <p:cNvPr id="24" name="Audio 23">
            <a:hlinkClick r:id="" action="ppaction://media"/>
            <a:extLst>
              <a:ext uri="{FF2B5EF4-FFF2-40B4-BE49-F238E27FC236}">
                <a16:creationId xmlns:a16="http://schemas.microsoft.com/office/drawing/2014/main" id="{BECC6B70-48CE-450D-8C45-BE7B8A5F473B}"/>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841"/>
    </mc:Choice>
    <mc:Fallback xmlns="">
      <p:transition spd="slow" advTm="48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809324"/>
            <a:chOff x="0" y="0"/>
            <a:chExt cx="11564591" cy="507909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6"/>
              <a:ext cx="11564591" cy="2780932"/>
            </a:xfrm>
            <a:prstGeom prst="rect">
              <a:avLst/>
            </a:prstGeom>
          </p:spPr>
          <p:txBody>
            <a:bodyPr lIns="0" tIns="0" rIns="0" bIns="0" rtlCol="0" anchor="t">
              <a:spAutoFit/>
            </a:bodyPr>
            <a:lstStyle/>
            <a:p>
              <a:pPr marL="514350" indent="-514350">
                <a:lnSpc>
                  <a:spcPts val="2660"/>
                </a:lnSpc>
                <a:buFont typeface="+mj-lt"/>
                <a:buAutoNum type="arabicPeriod"/>
              </a:pPr>
              <a:r>
                <a:rPr lang="en-US" sz="2800" spc="-19" dirty="0">
                  <a:solidFill>
                    <a:srgbClr val="000000"/>
                  </a:solidFill>
                  <a:latin typeface="Graphik Regular" panose="020B0503030202060203" pitchFamily="34" charset="0"/>
                </a:rPr>
                <a:t>Project recap</a:t>
              </a:r>
            </a:p>
            <a:p>
              <a:pPr marL="514350" indent="-514350">
                <a:lnSpc>
                  <a:spcPts val="2660"/>
                </a:lnSpc>
                <a:buFont typeface="+mj-lt"/>
                <a:buAutoNum type="arabicPeriod"/>
              </a:pPr>
              <a:r>
                <a:rPr lang="en-US" sz="2800" spc="-19" dirty="0">
                  <a:solidFill>
                    <a:srgbClr val="000000"/>
                  </a:solidFill>
                  <a:latin typeface="Graphik Regular" panose="020B0503030202060203" pitchFamily="34" charset="0"/>
                </a:rPr>
                <a:t>Problem</a:t>
              </a:r>
            </a:p>
            <a:p>
              <a:pPr marL="514350" indent="-514350">
                <a:lnSpc>
                  <a:spcPts val="2660"/>
                </a:lnSpc>
                <a:buFont typeface="+mj-lt"/>
                <a:buAutoNum type="arabicPeriod"/>
              </a:pPr>
              <a:r>
                <a:rPr lang="en-US" sz="2800" spc="-19" dirty="0">
                  <a:solidFill>
                    <a:srgbClr val="000000"/>
                  </a:solidFill>
                  <a:latin typeface="Graphik Regular" panose="020B0503030202060203" pitchFamily="34" charset="0"/>
                </a:rPr>
                <a:t>The Analytics team</a:t>
              </a:r>
            </a:p>
            <a:p>
              <a:pPr marL="514350" indent="-514350">
                <a:lnSpc>
                  <a:spcPts val="2660"/>
                </a:lnSpc>
                <a:buFont typeface="+mj-lt"/>
                <a:buAutoNum type="arabicPeriod"/>
              </a:pPr>
              <a:r>
                <a:rPr lang="en-US" sz="2800" spc="-19" dirty="0">
                  <a:solidFill>
                    <a:srgbClr val="000000"/>
                  </a:solidFill>
                  <a:latin typeface="Graphik Regular" panose="020B0503030202060203" pitchFamily="34" charset="0"/>
                </a:rPr>
                <a:t>Process</a:t>
              </a:r>
            </a:p>
            <a:p>
              <a:pPr marL="514350" indent="-514350">
                <a:lnSpc>
                  <a:spcPts val="2660"/>
                </a:lnSpc>
                <a:buFont typeface="+mj-lt"/>
                <a:buAutoNum type="arabicPeriod"/>
              </a:pPr>
              <a:r>
                <a:rPr lang="en-US" sz="2800" spc="-19" dirty="0">
                  <a:solidFill>
                    <a:srgbClr val="000000"/>
                  </a:solidFill>
                  <a:latin typeface="Graphik Regular" panose="020B0503030202060203" pitchFamily="34" charset="0"/>
                </a:rPr>
                <a:t>Insights</a:t>
              </a:r>
            </a:p>
            <a:p>
              <a:pPr marL="514350" indent="-514350">
                <a:lnSpc>
                  <a:spcPts val="2660"/>
                </a:lnSpc>
                <a:buFont typeface="+mj-lt"/>
                <a:buAutoNum type="arabicPeriod"/>
              </a:pPr>
              <a:r>
                <a:rPr lang="en-US" sz="28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9838214"/>
              <a:ext cx="3005065" cy="2794710"/>
            </a:xfrm>
            <a:prstGeom prst="rect">
              <a:avLst/>
            </a:prstGeom>
          </p:spPr>
        </p:pic>
      </p:grpSp>
      <p:pic>
        <p:nvPicPr>
          <p:cNvPr id="23" name="Audio 22">
            <a:hlinkClick r:id="" action="ppaction://media"/>
            <a:extLst>
              <a:ext uri="{FF2B5EF4-FFF2-40B4-BE49-F238E27FC236}">
                <a16:creationId xmlns:a16="http://schemas.microsoft.com/office/drawing/2014/main" id="{677A43B7-C930-43C0-8107-0FED8E0DEAB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831"/>
    </mc:Choice>
    <mc:Fallback xmlns="">
      <p:transition spd="slow" advTm="58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sp>
      <p:pic>
        <p:nvPicPr>
          <p:cNvPr id="32" name="Picture 3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680C3482-AE89-461C-BF9D-76539BFEF881}"/>
              </a:ext>
            </a:extLst>
          </p:cNvPr>
          <p:cNvSpPr txBox="1"/>
          <p:nvPr/>
        </p:nvSpPr>
        <p:spPr>
          <a:xfrm>
            <a:off x="8865082" y="3390900"/>
            <a:ext cx="6453905" cy="3046988"/>
          </a:xfrm>
          <a:prstGeom prst="rect">
            <a:avLst/>
          </a:prstGeom>
          <a:noFill/>
        </p:spPr>
        <p:txBody>
          <a:bodyPr wrap="square" rtlCol="0">
            <a:spAutoFit/>
          </a:bodyPr>
          <a:lstStyle/>
          <a:p>
            <a:r>
              <a:rPr lang="en-US" sz="2400" dirty="0"/>
              <a:t>Social Buzz, a blooming social media and technology company has consulted with Accenture on the following business areas:</a:t>
            </a:r>
          </a:p>
          <a:p>
            <a:endParaRPr lang="en-US" sz="2400" dirty="0"/>
          </a:p>
          <a:p>
            <a:pPr marL="285750" indent="-285750">
              <a:buFont typeface="Arial" panose="020B0604020202020204" pitchFamily="34" charset="0"/>
              <a:buChar char="•"/>
            </a:pPr>
            <a:r>
              <a:rPr lang="en-US" sz="2400" dirty="0"/>
              <a:t>An audit of their big data practice.</a:t>
            </a:r>
          </a:p>
          <a:p>
            <a:pPr marL="285750" indent="-285750">
              <a:buFont typeface="Arial" panose="020B0604020202020204" pitchFamily="34" charset="0"/>
              <a:buChar char="•"/>
            </a:pPr>
            <a:r>
              <a:rPr lang="en-US" sz="2400" dirty="0"/>
              <a:t>Recommendations for a successful IPO.</a:t>
            </a:r>
          </a:p>
          <a:p>
            <a:pPr marL="285750" indent="-285750">
              <a:buFont typeface="Arial" panose="020B0604020202020204" pitchFamily="34" charset="0"/>
              <a:buChar char="•"/>
            </a:pPr>
            <a:r>
              <a:rPr lang="en-US" sz="2400" dirty="0"/>
              <a:t>An analysis of their data to highlight the top 5 most popular content categories.</a:t>
            </a:r>
          </a:p>
        </p:txBody>
      </p:sp>
      <p:pic>
        <p:nvPicPr>
          <p:cNvPr id="36" name="Audio 35">
            <a:hlinkClick r:id="" action="ppaction://media"/>
            <a:extLst>
              <a:ext uri="{FF2B5EF4-FFF2-40B4-BE49-F238E27FC236}">
                <a16:creationId xmlns:a16="http://schemas.microsoft.com/office/drawing/2014/main" id="{6D9B063B-C23A-447C-B2A9-6A173E37CE8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590"/>
    </mc:Choice>
    <mc:Fallback xmlns="">
      <p:transition spd="slow" advTm="75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11"/>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id="{9DC5D4EA-7BD8-4237-B22B-76AB0B46D0A0}"/>
              </a:ext>
            </a:extLst>
          </p:cNvPr>
          <p:cNvSpPr txBox="1"/>
          <p:nvPr/>
        </p:nvSpPr>
        <p:spPr>
          <a:xfrm>
            <a:off x="2107520" y="5143500"/>
            <a:ext cx="7036480" cy="5447645"/>
          </a:xfrm>
          <a:prstGeom prst="rect">
            <a:avLst/>
          </a:prstGeom>
          <a:noFill/>
        </p:spPr>
        <p:txBody>
          <a:bodyPr wrap="square" rtlCol="0">
            <a:spAutoFit/>
          </a:bodyPr>
          <a:lstStyle/>
          <a:p>
            <a:r>
              <a:rPr lang="en-US" sz="2400" dirty="0"/>
              <a:t>Over the past 5 years, Social Buzz has reached more than 500 million active users each month.</a:t>
            </a:r>
          </a:p>
          <a:p>
            <a:endParaRPr lang="en-US" sz="2400" dirty="0"/>
          </a:p>
          <a:p>
            <a:r>
              <a:rPr lang="en-US" sz="2400" dirty="0"/>
              <a:t>Posted over 100,000 pieces of content in a day.</a:t>
            </a:r>
          </a:p>
          <a:p>
            <a:endParaRPr lang="en-US" sz="2400" dirty="0"/>
          </a:p>
          <a:p>
            <a:r>
              <a:rPr lang="en-US" sz="2400" dirty="0"/>
              <a:t>This translates to  over 36,500,000 posted contents per year.</a:t>
            </a:r>
          </a:p>
          <a:p>
            <a:endParaRPr lang="en-US" sz="2400" dirty="0"/>
          </a:p>
          <a:p>
            <a:r>
              <a:rPr lang="en-US" sz="2400" dirty="0"/>
              <a:t>This is huge!</a:t>
            </a:r>
          </a:p>
          <a:p>
            <a:endParaRPr lang="en-US" sz="2400" dirty="0"/>
          </a:p>
          <a:p>
            <a:r>
              <a:rPr lang="en-US" sz="2400" dirty="0"/>
              <a:t>To make the best of these enormous numbers, they need to discover ways to boost their scaling process effectively.</a:t>
            </a:r>
          </a:p>
          <a:p>
            <a:endParaRPr lang="en-US" dirty="0"/>
          </a:p>
          <a:p>
            <a:endParaRPr lang="en-US" dirty="0"/>
          </a:p>
        </p:txBody>
      </p:sp>
      <p:pic>
        <p:nvPicPr>
          <p:cNvPr id="24" name="Audio 23">
            <a:hlinkClick r:id="" action="ppaction://media"/>
            <a:extLst>
              <a:ext uri="{FF2B5EF4-FFF2-40B4-BE49-F238E27FC236}">
                <a16:creationId xmlns:a16="http://schemas.microsoft.com/office/drawing/2014/main" id="{95B3356B-3A3E-455A-9DC7-293D3C787176}"/>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506"/>
    </mc:Choice>
    <mc:Fallback xmlns="">
      <p:transition spd="slow" advTm="45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pic>
        <p:nvPicPr>
          <p:cNvPr id="33" name="Picture 32">
            <a:extLst>
              <a:ext uri="{FF2B5EF4-FFF2-40B4-BE49-F238E27FC236}">
                <a16:creationId xmlns:a16="http://schemas.microsoft.com/office/drawing/2014/main" id="{B382DB72-B5A8-4670-9F69-C75360A0B1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594627" y="883944"/>
            <a:ext cx="2625780" cy="2625780"/>
          </a:xfrm>
          <a:prstGeom prst="rect">
            <a:avLst/>
          </a:prstGeom>
        </p:spPr>
      </p:pic>
      <p:sp>
        <p:nvSpPr>
          <p:cNvPr id="34" name="TextBox 33">
            <a:extLst>
              <a:ext uri="{FF2B5EF4-FFF2-40B4-BE49-F238E27FC236}">
                <a16:creationId xmlns:a16="http://schemas.microsoft.com/office/drawing/2014/main" id="{A0FED0A6-E632-4548-8315-07C6378D9870}"/>
              </a:ext>
            </a:extLst>
          </p:cNvPr>
          <p:cNvSpPr txBox="1"/>
          <p:nvPr/>
        </p:nvSpPr>
        <p:spPr>
          <a:xfrm>
            <a:off x="14249400" y="2313298"/>
            <a:ext cx="3531877" cy="830997"/>
          </a:xfrm>
          <a:prstGeom prst="rect">
            <a:avLst/>
          </a:prstGeom>
          <a:noFill/>
        </p:spPr>
        <p:txBody>
          <a:bodyPr wrap="square" rtlCol="0">
            <a:spAutoFit/>
          </a:bodyPr>
          <a:lstStyle/>
          <a:p>
            <a:r>
              <a:rPr lang="en-US" sz="2400" dirty="0"/>
              <a:t>ANDREW FLEMING</a:t>
            </a:r>
          </a:p>
          <a:p>
            <a:r>
              <a:rPr lang="en-US" sz="2400" dirty="0"/>
              <a:t>Chief Technical Architect</a:t>
            </a:r>
          </a:p>
        </p:txBody>
      </p:sp>
      <p:pic>
        <p:nvPicPr>
          <p:cNvPr id="36" name="Picture 35">
            <a:extLst>
              <a:ext uri="{FF2B5EF4-FFF2-40B4-BE49-F238E27FC236}">
                <a16:creationId xmlns:a16="http://schemas.microsoft.com/office/drawing/2014/main" id="{57F37E38-F51E-496D-8160-8F91CB92418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66624" y="3472122"/>
            <a:ext cx="3108433" cy="3108433"/>
          </a:xfrm>
          <a:prstGeom prst="rect">
            <a:avLst/>
          </a:prstGeom>
        </p:spPr>
      </p:pic>
      <p:sp>
        <p:nvSpPr>
          <p:cNvPr id="37" name="TextBox 36">
            <a:extLst>
              <a:ext uri="{FF2B5EF4-FFF2-40B4-BE49-F238E27FC236}">
                <a16:creationId xmlns:a16="http://schemas.microsoft.com/office/drawing/2014/main" id="{72463572-C0D9-46D5-98A8-FF43601A71E9}"/>
              </a:ext>
            </a:extLst>
          </p:cNvPr>
          <p:cNvSpPr txBox="1"/>
          <p:nvPr/>
        </p:nvSpPr>
        <p:spPr>
          <a:xfrm>
            <a:off x="14220407" y="5026339"/>
            <a:ext cx="2682138" cy="830997"/>
          </a:xfrm>
          <a:prstGeom prst="rect">
            <a:avLst/>
          </a:prstGeom>
          <a:noFill/>
        </p:spPr>
        <p:txBody>
          <a:bodyPr wrap="square" rtlCol="0">
            <a:spAutoFit/>
          </a:bodyPr>
          <a:lstStyle/>
          <a:p>
            <a:r>
              <a:rPr lang="en-US" sz="2400" dirty="0"/>
              <a:t>MARCUS ROMPTON</a:t>
            </a:r>
          </a:p>
          <a:p>
            <a:r>
              <a:rPr lang="en-US" sz="2400" dirty="0"/>
              <a:t>Senior Data Expert</a:t>
            </a:r>
          </a:p>
        </p:txBody>
      </p:sp>
      <p:pic>
        <p:nvPicPr>
          <p:cNvPr id="39" name="Picture 38" descr="A picture containing clipart&#10;&#10;Description automatically generated">
            <a:extLst>
              <a:ext uri="{FF2B5EF4-FFF2-40B4-BE49-F238E27FC236}">
                <a16:creationId xmlns:a16="http://schemas.microsoft.com/office/drawing/2014/main" id="{14497518-1DA9-4B16-8921-B6ADC185937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594627" y="6589099"/>
            <a:ext cx="2625779" cy="2625779"/>
          </a:xfrm>
          <a:prstGeom prst="rect">
            <a:avLst/>
          </a:prstGeom>
        </p:spPr>
      </p:pic>
      <p:sp>
        <p:nvSpPr>
          <p:cNvPr id="40" name="TextBox 39">
            <a:extLst>
              <a:ext uri="{FF2B5EF4-FFF2-40B4-BE49-F238E27FC236}">
                <a16:creationId xmlns:a16="http://schemas.microsoft.com/office/drawing/2014/main" id="{53DB5020-8477-4FF9-BDF7-A5BE678F1781}"/>
              </a:ext>
            </a:extLst>
          </p:cNvPr>
          <p:cNvSpPr txBox="1"/>
          <p:nvPr/>
        </p:nvSpPr>
        <p:spPr>
          <a:xfrm>
            <a:off x="14249400" y="8000934"/>
            <a:ext cx="3531877" cy="830997"/>
          </a:xfrm>
          <a:prstGeom prst="rect">
            <a:avLst/>
          </a:prstGeom>
          <a:noFill/>
        </p:spPr>
        <p:txBody>
          <a:bodyPr wrap="square" rtlCol="0">
            <a:spAutoFit/>
          </a:bodyPr>
          <a:lstStyle/>
          <a:p>
            <a:r>
              <a:rPr lang="en-US" sz="2400" dirty="0"/>
              <a:t>VICTORIA J. ABDULKADIR</a:t>
            </a:r>
          </a:p>
          <a:p>
            <a:r>
              <a:rPr lang="en-US" sz="2400" dirty="0"/>
              <a:t>Data Analyst</a:t>
            </a:r>
          </a:p>
        </p:txBody>
      </p:sp>
      <p:pic>
        <p:nvPicPr>
          <p:cNvPr id="41" name="Audio 40">
            <a:hlinkClick r:id="" action="ppaction://media"/>
            <a:extLst>
              <a:ext uri="{FF2B5EF4-FFF2-40B4-BE49-F238E27FC236}">
                <a16:creationId xmlns:a16="http://schemas.microsoft.com/office/drawing/2014/main" id="{2285593B-19CB-4C67-972D-A3E936BAE8D8}"/>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236"/>
    </mc:Choice>
    <mc:Fallback xmlns="">
      <p:transition spd="slow" advTm="52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355F783E-221C-4A26-9973-160BB0197AC7}"/>
              </a:ext>
            </a:extLst>
          </p:cNvPr>
          <p:cNvSpPr txBox="1"/>
          <p:nvPr/>
        </p:nvSpPr>
        <p:spPr>
          <a:xfrm>
            <a:off x="3965347" y="1714500"/>
            <a:ext cx="4569053" cy="461665"/>
          </a:xfrm>
          <a:prstGeom prst="rect">
            <a:avLst/>
          </a:prstGeom>
          <a:noFill/>
        </p:spPr>
        <p:txBody>
          <a:bodyPr wrap="square" rtlCol="0">
            <a:spAutoFit/>
          </a:bodyPr>
          <a:lstStyle/>
          <a:p>
            <a:r>
              <a:rPr lang="en-US" sz="2400" dirty="0">
                <a:solidFill>
                  <a:schemeClr val="bg1"/>
                </a:solidFill>
              </a:rPr>
              <a:t>Data Understanding</a:t>
            </a:r>
          </a:p>
        </p:txBody>
      </p:sp>
      <p:sp>
        <p:nvSpPr>
          <p:cNvPr id="40" name="TextBox 39">
            <a:extLst>
              <a:ext uri="{FF2B5EF4-FFF2-40B4-BE49-F238E27FC236}">
                <a16:creationId xmlns:a16="http://schemas.microsoft.com/office/drawing/2014/main" id="{83E0663D-F23C-41B4-B8F5-EF1BB8F0F1AE}"/>
              </a:ext>
            </a:extLst>
          </p:cNvPr>
          <p:cNvSpPr txBox="1"/>
          <p:nvPr/>
        </p:nvSpPr>
        <p:spPr>
          <a:xfrm>
            <a:off x="5637786" y="3359900"/>
            <a:ext cx="3893650" cy="461665"/>
          </a:xfrm>
          <a:prstGeom prst="rect">
            <a:avLst/>
          </a:prstGeom>
          <a:noFill/>
        </p:spPr>
        <p:txBody>
          <a:bodyPr wrap="square" rtlCol="0">
            <a:spAutoFit/>
          </a:bodyPr>
          <a:lstStyle/>
          <a:p>
            <a:r>
              <a:rPr lang="en-US" sz="2400" dirty="0">
                <a:solidFill>
                  <a:schemeClr val="bg1"/>
                </a:solidFill>
              </a:rPr>
              <a:t>Data Cleaning</a:t>
            </a:r>
          </a:p>
        </p:txBody>
      </p:sp>
      <p:sp>
        <p:nvSpPr>
          <p:cNvPr id="41" name="TextBox 40">
            <a:extLst>
              <a:ext uri="{FF2B5EF4-FFF2-40B4-BE49-F238E27FC236}">
                <a16:creationId xmlns:a16="http://schemas.microsoft.com/office/drawing/2014/main" id="{399B1E64-FDA2-41EE-B6A8-AA3703CB1FEC}"/>
              </a:ext>
            </a:extLst>
          </p:cNvPr>
          <p:cNvSpPr txBox="1"/>
          <p:nvPr/>
        </p:nvSpPr>
        <p:spPr>
          <a:xfrm>
            <a:off x="7508246" y="5050001"/>
            <a:ext cx="3893650" cy="461665"/>
          </a:xfrm>
          <a:prstGeom prst="rect">
            <a:avLst/>
          </a:prstGeom>
          <a:noFill/>
        </p:spPr>
        <p:txBody>
          <a:bodyPr wrap="square" rtlCol="0">
            <a:spAutoFit/>
          </a:bodyPr>
          <a:lstStyle/>
          <a:p>
            <a:r>
              <a:rPr lang="en-US" sz="2400" dirty="0">
                <a:solidFill>
                  <a:schemeClr val="bg1"/>
                </a:solidFill>
              </a:rPr>
              <a:t>Data Modeling</a:t>
            </a:r>
          </a:p>
        </p:txBody>
      </p:sp>
      <p:sp>
        <p:nvSpPr>
          <p:cNvPr id="42" name="TextBox 41">
            <a:extLst>
              <a:ext uri="{FF2B5EF4-FFF2-40B4-BE49-F238E27FC236}">
                <a16:creationId xmlns:a16="http://schemas.microsoft.com/office/drawing/2014/main" id="{23BF51F6-E71C-49BF-A27A-08909298AE63}"/>
              </a:ext>
            </a:extLst>
          </p:cNvPr>
          <p:cNvSpPr txBox="1"/>
          <p:nvPr/>
        </p:nvSpPr>
        <p:spPr>
          <a:xfrm>
            <a:off x="9423367" y="6695401"/>
            <a:ext cx="3530633" cy="461665"/>
          </a:xfrm>
          <a:prstGeom prst="rect">
            <a:avLst/>
          </a:prstGeom>
          <a:noFill/>
        </p:spPr>
        <p:txBody>
          <a:bodyPr wrap="square" rtlCol="0">
            <a:spAutoFit/>
          </a:bodyPr>
          <a:lstStyle/>
          <a:p>
            <a:r>
              <a:rPr lang="en-US" sz="2400" dirty="0">
                <a:solidFill>
                  <a:schemeClr val="bg1"/>
                </a:solidFill>
              </a:rPr>
              <a:t>Data Analysis</a:t>
            </a:r>
          </a:p>
        </p:txBody>
      </p:sp>
      <p:sp>
        <p:nvSpPr>
          <p:cNvPr id="43" name="TextBox 42">
            <a:extLst>
              <a:ext uri="{FF2B5EF4-FFF2-40B4-BE49-F238E27FC236}">
                <a16:creationId xmlns:a16="http://schemas.microsoft.com/office/drawing/2014/main" id="{ACD0EC0E-0C82-4AED-87AD-FDFD0850B0C0}"/>
              </a:ext>
            </a:extLst>
          </p:cNvPr>
          <p:cNvSpPr txBox="1"/>
          <p:nvPr/>
        </p:nvSpPr>
        <p:spPr>
          <a:xfrm>
            <a:off x="11401896" y="8275372"/>
            <a:ext cx="3844563" cy="461665"/>
          </a:xfrm>
          <a:prstGeom prst="rect">
            <a:avLst/>
          </a:prstGeom>
          <a:noFill/>
        </p:spPr>
        <p:txBody>
          <a:bodyPr wrap="square" rtlCol="0">
            <a:spAutoFit/>
          </a:bodyPr>
          <a:lstStyle/>
          <a:p>
            <a:r>
              <a:rPr lang="en-US" sz="2400" dirty="0">
                <a:solidFill>
                  <a:schemeClr val="bg1"/>
                </a:solidFill>
              </a:rPr>
              <a:t>Data Insights</a:t>
            </a:r>
          </a:p>
        </p:txBody>
      </p:sp>
      <p:pic>
        <p:nvPicPr>
          <p:cNvPr id="44" name="Audio 43">
            <a:hlinkClick r:id="" action="ppaction://media"/>
            <a:extLst>
              <a:ext uri="{FF2B5EF4-FFF2-40B4-BE49-F238E27FC236}">
                <a16:creationId xmlns:a16="http://schemas.microsoft.com/office/drawing/2014/main" id="{64465F6C-C5F4-4C76-87F2-FDF6B161C9E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132"/>
    </mc:Choice>
    <mc:Fallback xmlns="">
      <p:transition spd="slow" advTm="51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670342" y="6480309"/>
            <a:ext cx="2972219" cy="881758"/>
          </a:xfrm>
          <a:prstGeom prst="rect">
            <a:avLst/>
          </a:prstGeom>
        </p:spPr>
      </p:pic>
      <p:sp>
        <p:nvSpPr>
          <p:cNvPr id="14" name="TextBox 13">
            <a:extLst>
              <a:ext uri="{FF2B5EF4-FFF2-40B4-BE49-F238E27FC236}">
                <a16:creationId xmlns:a16="http://schemas.microsoft.com/office/drawing/2014/main" id="{E1F5478C-FB09-4359-A151-5039514DA137}"/>
              </a:ext>
            </a:extLst>
          </p:cNvPr>
          <p:cNvSpPr txBox="1"/>
          <p:nvPr/>
        </p:nvSpPr>
        <p:spPr>
          <a:xfrm>
            <a:off x="2441448" y="3987105"/>
            <a:ext cx="2343639" cy="1200329"/>
          </a:xfrm>
          <a:prstGeom prst="rect">
            <a:avLst/>
          </a:prstGeom>
          <a:noFill/>
        </p:spPr>
        <p:txBody>
          <a:bodyPr wrap="square" rtlCol="0">
            <a:spAutoFit/>
          </a:bodyPr>
          <a:lstStyle/>
          <a:p>
            <a:r>
              <a:rPr lang="en-US" sz="2400" b="1" dirty="0"/>
              <a:t>NUMBER OF CONTENT CATEGORIES</a:t>
            </a:r>
          </a:p>
        </p:txBody>
      </p:sp>
      <p:sp>
        <p:nvSpPr>
          <p:cNvPr id="15" name="TextBox 14">
            <a:extLst>
              <a:ext uri="{FF2B5EF4-FFF2-40B4-BE49-F238E27FC236}">
                <a16:creationId xmlns:a16="http://schemas.microsoft.com/office/drawing/2014/main" id="{90DD604C-DA0B-4302-B2DD-AD2CFEEA42D0}"/>
              </a:ext>
            </a:extLst>
          </p:cNvPr>
          <p:cNvSpPr txBox="1"/>
          <p:nvPr/>
        </p:nvSpPr>
        <p:spPr>
          <a:xfrm>
            <a:off x="1847361" y="5372100"/>
            <a:ext cx="2800839" cy="923330"/>
          </a:xfrm>
          <a:prstGeom prst="rect">
            <a:avLst/>
          </a:prstGeom>
          <a:noFill/>
        </p:spPr>
        <p:txBody>
          <a:bodyPr wrap="square" rtlCol="0">
            <a:spAutoFit/>
          </a:bodyPr>
          <a:lstStyle/>
          <a:p>
            <a:pPr algn="ctr"/>
            <a:r>
              <a:rPr lang="en-US" sz="5400" b="1" dirty="0"/>
              <a:t>16</a:t>
            </a:r>
          </a:p>
        </p:txBody>
      </p:sp>
      <p:sp>
        <p:nvSpPr>
          <p:cNvPr id="16" name="TextBox 15">
            <a:extLst>
              <a:ext uri="{FF2B5EF4-FFF2-40B4-BE49-F238E27FC236}">
                <a16:creationId xmlns:a16="http://schemas.microsoft.com/office/drawing/2014/main" id="{489F0FE7-3754-4BD1-883E-DB2F0AFFE539}"/>
              </a:ext>
            </a:extLst>
          </p:cNvPr>
          <p:cNvSpPr txBox="1"/>
          <p:nvPr/>
        </p:nvSpPr>
        <p:spPr>
          <a:xfrm>
            <a:off x="6629854" y="3987105"/>
            <a:ext cx="3614548" cy="1200329"/>
          </a:xfrm>
          <a:prstGeom prst="rect">
            <a:avLst/>
          </a:prstGeom>
          <a:noFill/>
        </p:spPr>
        <p:txBody>
          <a:bodyPr wrap="square" rtlCol="0">
            <a:spAutoFit/>
          </a:bodyPr>
          <a:lstStyle/>
          <a:p>
            <a:r>
              <a:rPr lang="en-US" sz="2400" b="1" dirty="0"/>
              <a:t>POST WITH THE HIGHEST NUMBER OF REACTIONS IS “ANIMAL”</a:t>
            </a:r>
          </a:p>
        </p:txBody>
      </p:sp>
      <p:sp>
        <p:nvSpPr>
          <p:cNvPr id="17" name="TextBox 16">
            <a:extLst>
              <a:ext uri="{FF2B5EF4-FFF2-40B4-BE49-F238E27FC236}">
                <a16:creationId xmlns:a16="http://schemas.microsoft.com/office/drawing/2014/main" id="{BF2F43D6-81D0-4E98-974B-0F68A5B2F808}"/>
              </a:ext>
            </a:extLst>
          </p:cNvPr>
          <p:cNvSpPr txBox="1"/>
          <p:nvPr/>
        </p:nvSpPr>
        <p:spPr>
          <a:xfrm>
            <a:off x="7272183" y="5372100"/>
            <a:ext cx="2800839" cy="923330"/>
          </a:xfrm>
          <a:prstGeom prst="rect">
            <a:avLst/>
          </a:prstGeom>
          <a:noFill/>
        </p:spPr>
        <p:txBody>
          <a:bodyPr wrap="square" rtlCol="0">
            <a:spAutoFit/>
          </a:bodyPr>
          <a:lstStyle/>
          <a:p>
            <a:pPr algn="ctr"/>
            <a:r>
              <a:rPr lang="en-US" sz="5400" b="1" dirty="0"/>
              <a:t>1897</a:t>
            </a:r>
          </a:p>
        </p:txBody>
      </p:sp>
      <p:sp>
        <p:nvSpPr>
          <p:cNvPr id="18" name="TextBox 17">
            <a:extLst>
              <a:ext uri="{FF2B5EF4-FFF2-40B4-BE49-F238E27FC236}">
                <a16:creationId xmlns:a16="http://schemas.microsoft.com/office/drawing/2014/main" id="{0AE433CE-CAE8-422F-88BC-92761852F92D}"/>
              </a:ext>
            </a:extLst>
          </p:cNvPr>
          <p:cNvSpPr txBox="1"/>
          <p:nvPr/>
        </p:nvSpPr>
        <p:spPr>
          <a:xfrm>
            <a:off x="12742597" y="3987105"/>
            <a:ext cx="3614548" cy="1200329"/>
          </a:xfrm>
          <a:prstGeom prst="rect">
            <a:avLst/>
          </a:prstGeom>
          <a:noFill/>
        </p:spPr>
        <p:txBody>
          <a:bodyPr wrap="square" rtlCol="0">
            <a:spAutoFit/>
          </a:bodyPr>
          <a:lstStyle/>
          <a:p>
            <a:r>
              <a:rPr lang="en-US" sz="2400" b="1" dirty="0"/>
              <a:t>MAY 2021 HAD THE HIGHEST NUMER OF POSTS</a:t>
            </a:r>
          </a:p>
        </p:txBody>
      </p:sp>
      <p:sp>
        <p:nvSpPr>
          <p:cNvPr id="19" name="TextBox 18">
            <a:extLst>
              <a:ext uri="{FF2B5EF4-FFF2-40B4-BE49-F238E27FC236}">
                <a16:creationId xmlns:a16="http://schemas.microsoft.com/office/drawing/2014/main" id="{00FA2367-E57B-4E84-AAE5-A1049F5465EF}"/>
              </a:ext>
            </a:extLst>
          </p:cNvPr>
          <p:cNvSpPr txBox="1"/>
          <p:nvPr/>
        </p:nvSpPr>
        <p:spPr>
          <a:xfrm>
            <a:off x="12566822" y="5405275"/>
            <a:ext cx="3179258" cy="923330"/>
          </a:xfrm>
          <a:prstGeom prst="rect">
            <a:avLst/>
          </a:prstGeom>
          <a:noFill/>
        </p:spPr>
        <p:txBody>
          <a:bodyPr wrap="square" rtlCol="0">
            <a:spAutoFit/>
          </a:bodyPr>
          <a:lstStyle/>
          <a:p>
            <a:pPr algn="ctr"/>
            <a:r>
              <a:rPr lang="en-US" sz="5400" b="1" dirty="0"/>
              <a:t>2138</a:t>
            </a:r>
          </a:p>
        </p:txBody>
      </p:sp>
      <p:pic>
        <p:nvPicPr>
          <p:cNvPr id="21" name="Audio 20">
            <a:hlinkClick r:id="" action="ppaction://media"/>
            <a:extLst>
              <a:ext uri="{FF2B5EF4-FFF2-40B4-BE49-F238E27FC236}">
                <a16:creationId xmlns:a16="http://schemas.microsoft.com/office/drawing/2014/main" id="{27B7CD47-4F27-433A-8A47-33680D1A5B6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039"/>
    </mc:Choice>
    <mc:Fallback xmlns="">
      <p:transition spd="slow" advTm="60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pic>
        <p:nvPicPr>
          <p:cNvPr id="30" name="Audio 29">
            <a:hlinkClick r:id="" action="ppaction://media"/>
            <a:extLst>
              <a:ext uri="{FF2B5EF4-FFF2-40B4-BE49-F238E27FC236}">
                <a16:creationId xmlns:a16="http://schemas.microsoft.com/office/drawing/2014/main" id="{178D2154-3D33-4368-A7C9-28E773BC118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526000" y="9525000"/>
            <a:ext cx="609600" cy="609600"/>
          </a:xfrm>
          <a:prstGeom prst="rect">
            <a:avLst/>
          </a:prstGeom>
        </p:spPr>
      </p:pic>
      <p:pic>
        <p:nvPicPr>
          <p:cNvPr id="28" name="Picture 27">
            <a:extLst>
              <a:ext uri="{FF2B5EF4-FFF2-40B4-BE49-F238E27FC236}">
                <a16:creationId xmlns:a16="http://schemas.microsoft.com/office/drawing/2014/main" id="{37CD283B-03E2-B958-4521-3D3F809A25C8}"/>
              </a:ext>
            </a:extLst>
          </p:cNvPr>
          <p:cNvPicPr>
            <a:picLocks noChangeAspect="1"/>
          </p:cNvPicPr>
          <p:nvPr/>
        </p:nvPicPr>
        <p:blipFill>
          <a:blip r:embed="rId10"/>
          <a:stretch>
            <a:fillRect/>
          </a:stretch>
        </p:blipFill>
        <p:spPr>
          <a:xfrm>
            <a:off x="3352800" y="1727463"/>
            <a:ext cx="13955700" cy="723629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963"/>
    </mc:Choice>
    <mc:Fallback xmlns="">
      <p:transition spd="slow" advTm="69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pic>
        <p:nvPicPr>
          <p:cNvPr id="30" name="Audio 29">
            <a:hlinkClick r:id="" action="ppaction://media"/>
            <a:extLst>
              <a:ext uri="{FF2B5EF4-FFF2-40B4-BE49-F238E27FC236}">
                <a16:creationId xmlns:a16="http://schemas.microsoft.com/office/drawing/2014/main" id="{DAC817F6-BA9B-4085-8401-798057F1929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526000" y="9525000"/>
            <a:ext cx="609600" cy="609600"/>
          </a:xfrm>
          <a:prstGeom prst="rect">
            <a:avLst/>
          </a:prstGeom>
        </p:spPr>
      </p:pic>
      <p:pic>
        <p:nvPicPr>
          <p:cNvPr id="33" name="Picture 32">
            <a:extLst>
              <a:ext uri="{FF2B5EF4-FFF2-40B4-BE49-F238E27FC236}">
                <a16:creationId xmlns:a16="http://schemas.microsoft.com/office/drawing/2014/main" id="{7BD0095F-F89B-D120-6723-B66EFA01C8B0}"/>
              </a:ext>
            </a:extLst>
          </p:cNvPr>
          <p:cNvPicPr>
            <a:picLocks noChangeAspect="1"/>
          </p:cNvPicPr>
          <p:nvPr/>
        </p:nvPicPr>
        <p:blipFill>
          <a:blip r:embed="rId10"/>
          <a:stretch>
            <a:fillRect/>
          </a:stretch>
        </p:blipFill>
        <p:spPr>
          <a:xfrm>
            <a:off x="3169898" y="1264741"/>
            <a:ext cx="13594101" cy="7515053"/>
          </a:xfrm>
          <a:prstGeom prst="rect">
            <a:avLst/>
          </a:prstGeom>
        </p:spPr>
      </p:pic>
    </p:spTree>
    <p:extLst>
      <p:ext uri="{BB962C8B-B14F-4D97-AF65-F5344CB8AC3E}">
        <p14:creationId xmlns:p14="http://schemas.microsoft.com/office/powerpoint/2010/main" val="2453851658"/>
      </p:ext>
    </p:extLst>
  </p:cSld>
  <p:clrMapOvr>
    <a:masterClrMapping/>
  </p:clrMapOvr>
  <mc:AlternateContent xmlns:mc="http://schemas.openxmlformats.org/markup-compatibility/2006" xmlns:p14="http://schemas.microsoft.com/office/powerpoint/2010/main">
    <mc:Choice Requires="p14">
      <p:transition spd="slow" p14:dur="2000" advTm="5731"/>
    </mc:Choice>
    <mc:Fallback xmlns="">
      <p:transition spd="slow" advTm="5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6301</TotalTime>
  <Words>1395</Words>
  <Application>Microsoft Office PowerPoint</Application>
  <PresentationFormat>Custom</PresentationFormat>
  <Paragraphs>143</Paragraphs>
  <Slides>11</Slides>
  <Notes>11</Notes>
  <HiddenSlides>0</HiddenSlides>
  <MMClips>11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Clear Sans Regular Bold</vt:lpstr>
      <vt:lpstr>Graphik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Victoria Abdulkadir</cp:lastModifiedBy>
  <cp:revision>23</cp:revision>
  <dcterms:created xsi:type="dcterms:W3CDTF">2006-08-16T00:00:00Z</dcterms:created>
  <dcterms:modified xsi:type="dcterms:W3CDTF">2023-01-03T04:20:48Z</dcterms:modified>
  <dc:identifier>DAEhDyfaYKE</dc:identifier>
</cp:coreProperties>
</file>